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7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402" r:id="rId23"/>
    <p:sldId id="403" r:id="rId24"/>
    <p:sldId id="404" r:id="rId25"/>
    <p:sldId id="405" r:id="rId26"/>
    <p:sldId id="386" r:id="rId27"/>
    <p:sldId id="387" r:id="rId28"/>
    <p:sldId id="376" r:id="rId29"/>
    <p:sldId id="377" r:id="rId30"/>
    <p:sldId id="378" r:id="rId31"/>
    <p:sldId id="379" r:id="rId32"/>
    <p:sldId id="380" r:id="rId33"/>
    <p:sldId id="381" r:id="rId34"/>
    <p:sldId id="406" r:id="rId35"/>
    <p:sldId id="407" r:id="rId36"/>
    <p:sldId id="408" r:id="rId37"/>
    <p:sldId id="409" r:id="rId38"/>
    <p:sldId id="382" r:id="rId39"/>
    <p:sldId id="383" r:id="rId40"/>
    <p:sldId id="384" r:id="rId41"/>
    <p:sldId id="385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9" r:id="rId53"/>
    <p:sldId id="400" r:id="rId54"/>
    <p:sldId id="401" r:id="rId55"/>
    <p:sldId id="27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6860" autoAdjust="0"/>
  </p:normalViewPr>
  <p:slideViewPr>
    <p:cSldViewPr snapToGrid="0">
      <p:cViewPr varScale="1">
        <p:scale>
          <a:sx n="61" d="100"/>
          <a:sy n="61" d="100"/>
        </p:scale>
        <p:origin x="90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6.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Subtype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Objects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Interface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6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Alias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7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Template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11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PSL </a:t>
            </a:r>
            <a:r>
              <a:rPr lang="tr-TR" b="1" dirty="0" err="1">
                <a:solidFill>
                  <a:schemeClr val="bg1"/>
                </a:solidFill>
              </a:rPr>
              <a:t>Clock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DECLARATIONS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7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Custom structures and types for more accurate data representation are made possible by type declarations, which establish new data types in VHDL.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type together with a constraint.</a:t>
            </a: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1168" y="253269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Objects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733292" y="309324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In VHDL, an object is a container for a value of a given type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8" y="362533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Interface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4" y="417493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declarations define interface objects of a precisely defined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objects are interface constants, interface signals, interface variables and interface files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8" y="506014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Alias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An alias is an alternative name for an existing object (signal, variable or constant). They don’t define a new object.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2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Attributes are user-defined properties attached to types, signals, entities, etc. They can store metadata or control simulation aspects.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Components act as templates for modules or logic blocks that can be instantiated multiple times in a design. This allows reusability and modular design.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-78829" y="50992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PSL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565709" y="333295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collection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9" y="27541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Template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3" y="4367163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which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defines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allowable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classes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that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can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appear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in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. 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9" y="379859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When doing formal verification, module’s properties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have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expresses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using the Property Specification Language (PSL).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6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298104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decleration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the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9.2 </a:t>
            </a:r>
            <a:r>
              <a:rPr lang="tr-TR" b="1" dirty="0" err="1">
                <a:solidFill>
                  <a:schemeClr val="bg1"/>
                </a:solidFill>
              </a:rPr>
              <a:t>Operators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9.3 </a:t>
            </a:r>
            <a:r>
              <a:rPr lang="tr-TR" b="1" dirty="0" err="1">
                <a:solidFill>
                  <a:schemeClr val="bg1"/>
                </a:solidFill>
              </a:rPr>
              <a:t>Operands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9.4 </a:t>
            </a:r>
            <a:r>
              <a:rPr lang="tr-TR" b="1" dirty="0" err="1">
                <a:solidFill>
                  <a:schemeClr val="bg1"/>
                </a:solidFill>
              </a:rPr>
              <a:t>Static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9.5 </a:t>
            </a:r>
            <a:r>
              <a:rPr lang="tr-TR" b="1" dirty="0">
                <a:solidFill>
                  <a:schemeClr val="bg1"/>
                </a:solidFill>
              </a:rPr>
              <a:t>Universal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EXPRESSIONS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04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formula that defines the computation of a value.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Operators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23534E-B4A4-4CD4-911E-1D8CC542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03" y="1132805"/>
            <a:ext cx="4595390" cy="310050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6EAF0B8-BC7D-4B7B-97DC-E6319DB4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67" y="1013388"/>
            <a:ext cx="4595390" cy="483122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35D7F31-DC1E-4DFD-907B-F4CEA3D5A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" y="4488955"/>
            <a:ext cx="6195866" cy="21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operands</a:t>
            </a:r>
            <a:r>
              <a:rPr lang="tr-TR" sz="2000" dirty="0">
                <a:solidFill>
                  <a:schemeClr val="bg1"/>
                </a:solidFill>
              </a:rPr>
              <a:t> in an </a:t>
            </a:r>
            <a:r>
              <a:rPr lang="tr-TR" sz="2000" dirty="0" err="1">
                <a:solidFill>
                  <a:schemeClr val="bg1"/>
                </a:solidFill>
              </a:rPr>
              <a:t>expression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includes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literals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aggregates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function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calls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type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conversions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Operands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141395-1EB0-4DD5-88E8-AB324EDE7DDC}"/>
              </a:ext>
            </a:extLst>
          </p:cNvPr>
          <p:cNvSpPr txBox="1">
            <a:spLocks/>
          </p:cNvSpPr>
          <p:nvPr/>
        </p:nvSpPr>
        <p:spPr bwMode="auto">
          <a:xfrm>
            <a:off x="0" y="132634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Static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78D92C-75BB-4428-B57F-534F671C38EE}"/>
              </a:ext>
            </a:extLst>
          </p:cNvPr>
          <p:cNvSpPr txBox="1">
            <a:spLocks/>
          </p:cNvSpPr>
          <p:nvPr/>
        </p:nvSpPr>
        <p:spPr bwMode="auto">
          <a:xfrm>
            <a:off x="0" y="353673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Universal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C6E32A-F40B-40E0-913A-5CD0F03D51E5}"/>
              </a:ext>
            </a:extLst>
          </p:cNvPr>
          <p:cNvSpPr txBox="1">
            <a:spLocks/>
          </p:cNvSpPr>
          <p:nvPr/>
        </p:nvSpPr>
        <p:spPr>
          <a:xfrm>
            <a:off x="733291" y="2051558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Utilized in constant declarations or restrictions; fully computed at compile time. • There are two categories of static expression: – If every operator in expression is an implicit defined operator, these are called locally static expressions – If every in the expression is a pure function and every primary in the expression is a global static primary, they are called globally static expressions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159B2B-ECA0-4B20-8619-6B7ABBB095D7}"/>
              </a:ext>
            </a:extLst>
          </p:cNvPr>
          <p:cNvSpPr txBox="1">
            <a:spLocks/>
          </p:cNvSpPr>
          <p:nvPr/>
        </p:nvSpPr>
        <p:spPr>
          <a:xfrm>
            <a:off x="733291" y="4079186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•A universal expression is either an expression that delivers a result of type universal integer or one that delivers a result of type universal real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integer as for any integer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real as for any floating point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 addition, these operations include the multiplication and division operators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29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11.2 </a:t>
            </a:r>
            <a:r>
              <a:rPr lang="tr-TR" b="1" dirty="0" err="1">
                <a:solidFill>
                  <a:schemeClr val="bg1"/>
                </a:solidFill>
              </a:rPr>
              <a:t>Block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11.3 </a:t>
            </a:r>
            <a:r>
              <a:rPr lang="tr-TR" b="1" dirty="0" err="1">
                <a:solidFill>
                  <a:schemeClr val="bg1"/>
                </a:solidFill>
              </a:rPr>
              <a:t>Process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11.4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Procedure</a:t>
            </a:r>
            <a:r>
              <a:rPr lang="tr-TR" b="1" dirty="0">
                <a:solidFill>
                  <a:schemeClr val="bg1"/>
                </a:solidFill>
              </a:rPr>
              <a:t> Call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11.5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Assertion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11.6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Signal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Assignment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11.7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Instantiation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11.8 </a:t>
            </a:r>
            <a:r>
              <a:rPr lang="en-GB" b="1" dirty="0">
                <a:solidFill>
                  <a:schemeClr val="bg1"/>
                </a:solidFill>
              </a:rPr>
              <a:t>G</a:t>
            </a:r>
            <a:r>
              <a:rPr lang="tr-TR" b="1" dirty="0" err="1">
                <a:solidFill>
                  <a:schemeClr val="bg1"/>
                </a:solidFill>
              </a:rPr>
              <a:t>enerate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>
                <a:solidFill>
                  <a:schemeClr val="bg1"/>
                </a:solidFill>
              </a:rPr>
              <a:t>Statements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11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Concurrent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statements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11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2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the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5363-4DD5-2E12-E2C5-6D6BBD0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36C436-1D4E-C686-93F8-FA899A5B847F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4. 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  <a:r>
              <a:rPr lang="tr-TR" sz="2800" b="1" dirty="0">
                <a:solidFill>
                  <a:srgbClr val="FF0000"/>
                </a:solidFill>
              </a:rPr>
              <a:t>TANDARD TOOL DIRECTIVES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DABAA-E6D8-BAE3-9F43-8A5158F3F0C2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1087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24.1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Tool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Directives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Conditional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Analysis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Tool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Directives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BB2BDD0F-BE43-89BF-EBCF-EBDFC14F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94C7B32-FC7D-29E3-B3B2-342705369D13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lang="tr-TR" sz="60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52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2136C-DADF-B065-8C40-953BE81B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D5E7-B869-4082-EF42-1B30C94A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1631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VHDL designs to prevent text disclosure while allowing authorized tools to process the design</a:t>
            </a: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Encrypted text and instructions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Details for decryption</a:t>
            </a:r>
          </a:p>
          <a:p>
            <a:pPr>
              <a:lnSpc>
                <a:spcPct val="110000"/>
              </a:lnSpc>
            </a:pP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4BCA82-EA59-4442-B697-7E0BE04A5E0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PROTECT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1CE937-B716-6628-6028-5E8FB0271F5C}"/>
              </a:ext>
            </a:extLst>
          </p:cNvPr>
          <p:cNvSpPr txBox="1">
            <a:spLocks/>
          </p:cNvSpPr>
          <p:nvPr/>
        </p:nvSpPr>
        <p:spPr bwMode="auto">
          <a:xfrm>
            <a:off x="1168" y="274665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CONDITIONAL ANALYSIS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89E88-A1C1-63D3-2EB9-177EBD764DBB}"/>
              </a:ext>
            </a:extLst>
          </p:cNvPr>
          <p:cNvSpPr txBox="1">
            <a:spLocks/>
          </p:cNvSpPr>
          <p:nvPr/>
        </p:nvSpPr>
        <p:spPr>
          <a:xfrm>
            <a:off x="733876" y="3429000"/>
            <a:ext cx="10724247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Allows conditional inclusion/exclusion of VHDL description parts based on tool or user settings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Adds a warning message, does not stop analysis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Stops analysis with an error message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Tool-Supplied Identifiers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VHDL_VERSION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VHDL version (e.g., "2008")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TOOL_TYPE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 type (e.g., "SIMULATION")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TOOL_NAME/EDITION/VERSION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Tool-specific details</a:t>
            </a: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04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2598</TotalTime>
  <Words>7552</Words>
  <Application>Microsoft Office PowerPoint</Application>
  <PresentationFormat>Geniş ekran</PresentationFormat>
  <Paragraphs>1129</Paragraphs>
  <Slides>52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52</vt:i4>
      </vt:variant>
    </vt:vector>
  </HeadingPairs>
  <TitlesOfParts>
    <vt:vector size="61" baseType="lpstr">
      <vt:lpstr>Arial</vt:lpstr>
      <vt:lpstr>Calibri</vt:lpstr>
      <vt:lpstr>Courier New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Summary of 1076 - 2019 IEEE Standard  VHDL Language Reference Manual</dc:title>
  <dc:creator>Ofis 365</dc:creator>
  <cp:lastModifiedBy>Mert Ecevit</cp:lastModifiedBy>
  <cp:revision>629</cp:revision>
  <dcterms:created xsi:type="dcterms:W3CDTF">2024-07-21T06:30:33Z</dcterms:created>
  <dcterms:modified xsi:type="dcterms:W3CDTF">2024-12-27T21:22:10Z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